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57" r:id="rId4"/>
    <p:sldId id="259" r:id="rId5"/>
    <p:sldId id="260" r:id="rId6"/>
    <p:sldId id="264" r:id="rId7"/>
    <p:sldId id="265" r:id="rId8"/>
    <p:sldId id="258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9"/>
    <p:restoredTop sz="94645"/>
  </p:normalViewPr>
  <p:slideViewPr>
    <p:cSldViewPr snapToGrid="0">
      <p:cViewPr varScale="1">
        <p:scale>
          <a:sx n="143" d="100"/>
          <a:sy n="143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DF97-B727-471A-9718-979F91EDBB40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F2B2C0-94B7-44E9-BA3A-224812376BE1}">
      <dgm:prSet/>
      <dgm:spPr/>
      <dgm:t>
        <a:bodyPr/>
        <a:lstStyle/>
        <a:p>
          <a:r>
            <a:rPr lang="pt-PT" b="1"/>
            <a:t>Principais Correlações Identificadas</a:t>
          </a:r>
          <a:endParaRPr lang="en-US"/>
        </a:p>
      </dgm:t>
    </dgm:pt>
    <dgm:pt modelId="{C5909251-B680-40D9-99C0-D3372052319C}" type="parTrans" cxnId="{5A73DEFE-4DF6-4BAF-82DE-4D8B8A41C2CD}">
      <dgm:prSet/>
      <dgm:spPr/>
      <dgm:t>
        <a:bodyPr/>
        <a:lstStyle/>
        <a:p>
          <a:endParaRPr lang="en-US"/>
        </a:p>
      </dgm:t>
    </dgm:pt>
    <dgm:pt modelId="{AE3C9F27-8087-4A17-B616-36AFA042FC95}" type="sibTrans" cxnId="{5A73DEFE-4DF6-4BAF-82DE-4D8B8A41C2CD}">
      <dgm:prSet/>
      <dgm:spPr/>
      <dgm:t>
        <a:bodyPr/>
        <a:lstStyle/>
        <a:p>
          <a:endParaRPr lang="en-US"/>
        </a:p>
      </dgm:t>
    </dgm:pt>
    <dgm:pt modelId="{9CF21827-1301-4435-A9FB-AD76333DE094}">
      <dgm:prSet/>
      <dgm:spPr/>
      <dgm:t>
        <a:bodyPr/>
        <a:lstStyle/>
        <a:p>
          <a:r>
            <a:rPr lang="pt-PT"/>
            <a:t>Forte correlação negativa entre satisfação no trabalho e attrition</a:t>
          </a:r>
          <a:endParaRPr lang="en-US"/>
        </a:p>
      </dgm:t>
    </dgm:pt>
    <dgm:pt modelId="{6DFD4D18-9A37-4227-98E9-99DD765D8143}" type="parTrans" cxnId="{FE93499C-7111-4F50-9F6A-18964570C272}">
      <dgm:prSet/>
      <dgm:spPr/>
      <dgm:t>
        <a:bodyPr/>
        <a:lstStyle/>
        <a:p>
          <a:endParaRPr lang="en-US"/>
        </a:p>
      </dgm:t>
    </dgm:pt>
    <dgm:pt modelId="{50279715-BBC0-4109-AF1B-D22E0725D3E7}" type="sibTrans" cxnId="{FE93499C-7111-4F50-9F6A-18964570C272}">
      <dgm:prSet/>
      <dgm:spPr/>
      <dgm:t>
        <a:bodyPr/>
        <a:lstStyle/>
        <a:p>
          <a:endParaRPr lang="en-US"/>
        </a:p>
      </dgm:t>
    </dgm:pt>
    <dgm:pt modelId="{1B06C704-DB55-4F7C-8793-0C023DDD703C}">
      <dgm:prSet/>
      <dgm:spPr/>
      <dgm:t>
        <a:bodyPr/>
        <a:lstStyle/>
        <a:p>
          <a:r>
            <a:rPr lang="pt-PT"/>
            <a:t>Correlação moderada entre horas extras e attrition</a:t>
          </a:r>
          <a:endParaRPr lang="en-US"/>
        </a:p>
      </dgm:t>
    </dgm:pt>
    <dgm:pt modelId="{2D5D86C3-FE3A-4A83-A618-D81D91AC7157}" type="parTrans" cxnId="{657CF2E5-8758-420D-9343-55739C5793D9}">
      <dgm:prSet/>
      <dgm:spPr/>
      <dgm:t>
        <a:bodyPr/>
        <a:lstStyle/>
        <a:p>
          <a:endParaRPr lang="en-US"/>
        </a:p>
      </dgm:t>
    </dgm:pt>
    <dgm:pt modelId="{500E060E-7111-4545-8B64-42FC9A9CD1A3}" type="sibTrans" cxnId="{657CF2E5-8758-420D-9343-55739C5793D9}">
      <dgm:prSet/>
      <dgm:spPr/>
      <dgm:t>
        <a:bodyPr/>
        <a:lstStyle/>
        <a:p>
          <a:endParaRPr lang="en-US"/>
        </a:p>
      </dgm:t>
    </dgm:pt>
    <dgm:pt modelId="{868020EA-5E20-4FE8-8FD3-22549CDC43D7}">
      <dgm:prSet/>
      <dgm:spPr/>
      <dgm:t>
        <a:bodyPr/>
        <a:lstStyle/>
        <a:p>
          <a:r>
            <a:rPr lang="pt-PT"/>
            <a:t>Correlação positiva entre tempo na empresa e nível salarial</a:t>
          </a:r>
          <a:endParaRPr lang="en-US"/>
        </a:p>
      </dgm:t>
    </dgm:pt>
    <dgm:pt modelId="{83776759-A534-4386-BC45-3CDE656896B0}" type="parTrans" cxnId="{3E224363-8F77-490F-9C02-DAD7268611D0}">
      <dgm:prSet/>
      <dgm:spPr/>
      <dgm:t>
        <a:bodyPr/>
        <a:lstStyle/>
        <a:p>
          <a:endParaRPr lang="en-US"/>
        </a:p>
      </dgm:t>
    </dgm:pt>
    <dgm:pt modelId="{5F9F2A91-73E0-40E5-AA9C-14AFA1C7B51D}" type="sibTrans" cxnId="{3E224363-8F77-490F-9C02-DAD7268611D0}">
      <dgm:prSet/>
      <dgm:spPr/>
      <dgm:t>
        <a:bodyPr/>
        <a:lstStyle/>
        <a:p>
          <a:endParaRPr lang="en-US"/>
        </a:p>
      </dgm:t>
    </dgm:pt>
    <dgm:pt modelId="{785A86F0-951C-4A96-9973-3ECC44713FF3}">
      <dgm:prSet/>
      <dgm:spPr/>
      <dgm:t>
        <a:bodyPr/>
        <a:lstStyle/>
        <a:p>
          <a:r>
            <a:rPr lang="pt-PT"/>
            <a:t>Correlação fraca entre idade e satisfação no trabalho</a:t>
          </a:r>
          <a:endParaRPr lang="en-US"/>
        </a:p>
      </dgm:t>
    </dgm:pt>
    <dgm:pt modelId="{99A65889-4BE0-43C3-9F02-A906C358B2D3}" type="parTrans" cxnId="{A0FDD01A-166A-4D77-8B04-8C0D523B27DC}">
      <dgm:prSet/>
      <dgm:spPr/>
      <dgm:t>
        <a:bodyPr/>
        <a:lstStyle/>
        <a:p>
          <a:endParaRPr lang="en-US"/>
        </a:p>
      </dgm:t>
    </dgm:pt>
    <dgm:pt modelId="{B2B265EB-BF55-4CF1-95BB-20BD6D5B75A8}" type="sibTrans" cxnId="{A0FDD01A-166A-4D77-8B04-8C0D523B27DC}">
      <dgm:prSet/>
      <dgm:spPr/>
      <dgm:t>
        <a:bodyPr/>
        <a:lstStyle/>
        <a:p>
          <a:endParaRPr lang="en-US"/>
        </a:p>
      </dgm:t>
    </dgm:pt>
    <dgm:pt modelId="{C44B047D-7BD0-4E49-B1BE-43619C657151}">
      <dgm:prSet/>
      <dgm:spPr/>
      <dgm:t>
        <a:bodyPr/>
        <a:lstStyle/>
        <a:p>
          <a:r>
            <a:rPr lang="pt-PT"/>
            <a:t>Correlação significativa entre distância de casa e attrition</a:t>
          </a:r>
          <a:endParaRPr lang="en-US"/>
        </a:p>
      </dgm:t>
    </dgm:pt>
    <dgm:pt modelId="{193D21A8-A951-4488-ADBA-702354C6C1C5}" type="parTrans" cxnId="{321C7252-254A-43BB-9475-93EFE5333A8B}">
      <dgm:prSet/>
      <dgm:spPr/>
      <dgm:t>
        <a:bodyPr/>
        <a:lstStyle/>
        <a:p>
          <a:endParaRPr lang="en-US"/>
        </a:p>
      </dgm:t>
    </dgm:pt>
    <dgm:pt modelId="{38F9048D-B888-4AC2-8A7F-6156BF55C0B3}" type="sibTrans" cxnId="{321C7252-254A-43BB-9475-93EFE5333A8B}">
      <dgm:prSet/>
      <dgm:spPr/>
      <dgm:t>
        <a:bodyPr/>
        <a:lstStyle/>
        <a:p>
          <a:endParaRPr lang="en-US"/>
        </a:p>
      </dgm:t>
    </dgm:pt>
    <dgm:pt modelId="{2374818C-8DA0-4A7A-AEDF-E57C62C78C06}">
      <dgm:prSet/>
      <dgm:spPr/>
      <dgm:t>
        <a:bodyPr/>
        <a:lstStyle/>
        <a:p>
          <a:r>
            <a:rPr lang="pt-PT" b="1"/>
            <a:t>Conclusões Preliminares</a:t>
          </a:r>
          <a:endParaRPr lang="en-US"/>
        </a:p>
      </dgm:t>
    </dgm:pt>
    <dgm:pt modelId="{162088DB-69B6-4EFA-804F-DF4755A8CFD2}" type="parTrans" cxnId="{4421FFA0-8652-4AB0-9602-7A1685D0BEF7}">
      <dgm:prSet/>
      <dgm:spPr/>
      <dgm:t>
        <a:bodyPr/>
        <a:lstStyle/>
        <a:p>
          <a:endParaRPr lang="en-US"/>
        </a:p>
      </dgm:t>
    </dgm:pt>
    <dgm:pt modelId="{D9F51E07-08B6-4CEA-BA2C-181E54A1F7B4}" type="sibTrans" cxnId="{4421FFA0-8652-4AB0-9602-7A1685D0BEF7}">
      <dgm:prSet/>
      <dgm:spPr/>
      <dgm:t>
        <a:bodyPr/>
        <a:lstStyle/>
        <a:p>
          <a:endParaRPr lang="en-US"/>
        </a:p>
      </dgm:t>
    </dgm:pt>
    <dgm:pt modelId="{1E1C406E-1290-4D94-A58F-468ED846183C}">
      <dgm:prSet/>
      <dgm:spPr/>
      <dgm:t>
        <a:bodyPr/>
        <a:lstStyle/>
        <a:p>
          <a:r>
            <a:rPr lang="pt-PT"/>
            <a:t>O departamento de Sales apresenta a maior taxa de rotatividade</a:t>
          </a:r>
          <a:endParaRPr lang="en-US"/>
        </a:p>
      </dgm:t>
    </dgm:pt>
    <dgm:pt modelId="{85950DF4-025B-4A8F-95B0-F33F8C543028}" type="parTrans" cxnId="{6283E2F1-B180-4904-AD57-C171963486E4}">
      <dgm:prSet/>
      <dgm:spPr/>
      <dgm:t>
        <a:bodyPr/>
        <a:lstStyle/>
        <a:p>
          <a:endParaRPr lang="en-US"/>
        </a:p>
      </dgm:t>
    </dgm:pt>
    <dgm:pt modelId="{9EF73FA1-861F-4B75-B7CD-5630E07D6906}" type="sibTrans" cxnId="{6283E2F1-B180-4904-AD57-C171963486E4}">
      <dgm:prSet/>
      <dgm:spPr/>
      <dgm:t>
        <a:bodyPr/>
        <a:lstStyle/>
        <a:p>
          <a:endParaRPr lang="en-US"/>
        </a:p>
      </dgm:t>
    </dgm:pt>
    <dgm:pt modelId="{E808CA42-A8D4-4501-A70F-06826B5A405B}">
      <dgm:prSet/>
      <dgm:spPr/>
      <dgm:t>
        <a:bodyPr/>
        <a:lstStyle/>
        <a:p>
          <a:r>
            <a:rPr lang="pt-PT"/>
            <a:t>Funcionários que fazem horas extras têm maior probabilidade de deixar a empresa</a:t>
          </a:r>
          <a:endParaRPr lang="en-US"/>
        </a:p>
      </dgm:t>
    </dgm:pt>
    <dgm:pt modelId="{43572C4E-A5B2-42A5-AF4A-08EFD7EBC5B9}" type="parTrans" cxnId="{102FC95A-3F3D-472E-B203-720E6ABC09E5}">
      <dgm:prSet/>
      <dgm:spPr/>
      <dgm:t>
        <a:bodyPr/>
        <a:lstStyle/>
        <a:p>
          <a:endParaRPr lang="en-US"/>
        </a:p>
      </dgm:t>
    </dgm:pt>
    <dgm:pt modelId="{D2B7476B-7C85-44C8-B8E9-04BA61483C2B}" type="sibTrans" cxnId="{102FC95A-3F3D-472E-B203-720E6ABC09E5}">
      <dgm:prSet/>
      <dgm:spPr/>
      <dgm:t>
        <a:bodyPr/>
        <a:lstStyle/>
        <a:p>
          <a:endParaRPr lang="en-US"/>
        </a:p>
      </dgm:t>
    </dgm:pt>
    <dgm:pt modelId="{9ABCC3DC-8056-42AF-9934-B3E3CB4D343D}">
      <dgm:prSet/>
      <dgm:spPr/>
      <dgm:t>
        <a:bodyPr/>
        <a:lstStyle/>
        <a:p>
          <a:r>
            <a:rPr lang="pt-PT"/>
            <a:t>A baixa satisfação no trabalho é um forte indicador de potencial saída</a:t>
          </a:r>
          <a:endParaRPr lang="en-US"/>
        </a:p>
      </dgm:t>
    </dgm:pt>
    <dgm:pt modelId="{FC142D5E-6E60-4925-991D-458B267F563E}" type="parTrans" cxnId="{91D4A999-A632-40F7-ACA6-CCF9BE0F16B3}">
      <dgm:prSet/>
      <dgm:spPr/>
      <dgm:t>
        <a:bodyPr/>
        <a:lstStyle/>
        <a:p>
          <a:endParaRPr lang="en-US"/>
        </a:p>
      </dgm:t>
    </dgm:pt>
    <dgm:pt modelId="{A6514C67-697B-4715-BF13-CF6257FC26E8}" type="sibTrans" cxnId="{91D4A999-A632-40F7-ACA6-CCF9BE0F16B3}">
      <dgm:prSet/>
      <dgm:spPr/>
      <dgm:t>
        <a:bodyPr/>
        <a:lstStyle/>
        <a:p>
          <a:endParaRPr lang="en-US"/>
        </a:p>
      </dgm:t>
    </dgm:pt>
    <dgm:pt modelId="{671768CA-755A-48E2-9F07-CD96185D33E6}">
      <dgm:prSet/>
      <dgm:spPr/>
      <dgm:t>
        <a:bodyPr/>
        <a:lstStyle/>
        <a:p>
          <a:r>
            <a:rPr lang="pt-PT"/>
            <a:t>Funcionários com menos de 2 anos de empresa representam uma parcela significativa das saídas</a:t>
          </a:r>
          <a:endParaRPr lang="en-US"/>
        </a:p>
      </dgm:t>
    </dgm:pt>
    <dgm:pt modelId="{3B694BE4-6954-4518-A877-6F401F45E829}" type="parTrans" cxnId="{0085D12D-46DC-424B-93B7-5295B3BE12D5}">
      <dgm:prSet/>
      <dgm:spPr/>
      <dgm:t>
        <a:bodyPr/>
        <a:lstStyle/>
        <a:p>
          <a:endParaRPr lang="en-US"/>
        </a:p>
      </dgm:t>
    </dgm:pt>
    <dgm:pt modelId="{6BED6D8B-886D-4128-9DEF-DDECB4A806C9}" type="sibTrans" cxnId="{0085D12D-46DC-424B-93B7-5295B3BE12D5}">
      <dgm:prSet/>
      <dgm:spPr/>
      <dgm:t>
        <a:bodyPr/>
        <a:lstStyle/>
        <a:p>
          <a:endParaRPr lang="en-US"/>
        </a:p>
      </dgm:t>
    </dgm:pt>
    <dgm:pt modelId="{58BB2064-B5EA-4B90-A5E5-AF56458A4F61}">
      <dgm:prSet/>
      <dgm:spPr/>
      <dgm:t>
        <a:bodyPr/>
        <a:lstStyle/>
        <a:p>
          <a:r>
            <a:rPr lang="pt-PT"/>
            <a:t>O perfil etário predominante (30-40 anos) apresenta taxa de attrition inferior à média geral</a:t>
          </a:r>
          <a:endParaRPr lang="en-US"/>
        </a:p>
      </dgm:t>
    </dgm:pt>
    <dgm:pt modelId="{C26AEEAC-99C2-49E0-8458-B52EF25410D9}" type="parTrans" cxnId="{FCC1835F-6475-47EE-9725-7CE2AE8EF866}">
      <dgm:prSet/>
      <dgm:spPr/>
      <dgm:t>
        <a:bodyPr/>
        <a:lstStyle/>
        <a:p>
          <a:endParaRPr lang="en-US"/>
        </a:p>
      </dgm:t>
    </dgm:pt>
    <dgm:pt modelId="{95267F2C-8818-4FE8-AC74-F0DF8B8394B1}" type="sibTrans" cxnId="{FCC1835F-6475-47EE-9725-7CE2AE8EF866}">
      <dgm:prSet/>
      <dgm:spPr/>
      <dgm:t>
        <a:bodyPr/>
        <a:lstStyle/>
        <a:p>
          <a:endParaRPr lang="en-US"/>
        </a:p>
      </dgm:t>
    </dgm:pt>
    <dgm:pt modelId="{2DD69802-8983-D24F-910E-0974D6CF2ABF}" type="pres">
      <dgm:prSet presAssocID="{34A1DF97-B727-471A-9718-979F91EDBB40}" presName="cycle" presStyleCnt="0">
        <dgm:presLayoutVars>
          <dgm:dir/>
          <dgm:resizeHandles val="exact"/>
        </dgm:presLayoutVars>
      </dgm:prSet>
      <dgm:spPr/>
    </dgm:pt>
    <dgm:pt modelId="{389821AE-8B21-3847-A302-EF9320DAA58D}" type="pres">
      <dgm:prSet presAssocID="{12F2B2C0-94B7-44E9-BA3A-224812376BE1}" presName="node" presStyleLbl="node1" presStyleIdx="0" presStyleCnt="2">
        <dgm:presLayoutVars>
          <dgm:bulletEnabled val="1"/>
        </dgm:presLayoutVars>
      </dgm:prSet>
      <dgm:spPr/>
    </dgm:pt>
    <dgm:pt modelId="{5A4E3371-866F-BE4D-B752-5DCC84657A2F}" type="pres">
      <dgm:prSet presAssocID="{12F2B2C0-94B7-44E9-BA3A-224812376BE1}" presName="spNode" presStyleCnt="0"/>
      <dgm:spPr/>
    </dgm:pt>
    <dgm:pt modelId="{A45CDC5E-097C-0F43-B7F9-7FD54D28414C}" type="pres">
      <dgm:prSet presAssocID="{AE3C9F27-8087-4A17-B616-36AFA042FC95}" presName="sibTrans" presStyleLbl="sibTrans1D1" presStyleIdx="0" presStyleCnt="2"/>
      <dgm:spPr/>
    </dgm:pt>
    <dgm:pt modelId="{66141F6A-B2F4-6D4E-A08C-BE47E31AE375}" type="pres">
      <dgm:prSet presAssocID="{2374818C-8DA0-4A7A-AEDF-E57C62C78C06}" presName="node" presStyleLbl="node1" presStyleIdx="1" presStyleCnt="2">
        <dgm:presLayoutVars>
          <dgm:bulletEnabled val="1"/>
        </dgm:presLayoutVars>
      </dgm:prSet>
      <dgm:spPr/>
    </dgm:pt>
    <dgm:pt modelId="{FB107D10-C3AE-AF45-B9AC-1B4EC19141AC}" type="pres">
      <dgm:prSet presAssocID="{2374818C-8DA0-4A7A-AEDF-E57C62C78C06}" presName="spNode" presStyleCnt="0"/>
      <dgm:spPr/>
    </dgm:pt>
    <dgm:pt modelId="{F503684A-40B8-004B-8B2F-2E82C0781230}" type="pres">
      <dgm:prSet presAssocID="{D9F51E07-08B6-4CEA-BA2C-181E54A1F7B4}" presName="sibTrans" presStyleLbl="sibTrans1D1" presStyleIdx="1" presStyleCnt="2"/>
      <dgm:spPr/>
    </dgm:pt>
  </dgm:ptLst>
  <dgm:cxnLst>
    <dgm:cxn modelId="{9C558402-0F72-A348-BB9F-9D30EC3F619C}" type="presOf" srcId="{34A1DF97-B727-471A-9718-979F91EDBB40}" destId="{2DD69802-8983-D24F-910E-0974D6CF2ABF}" srcOrd="0" destOrd="0" presId="urn:microsoft.com/office/officeart/2005/8/layout/cycle5"/>
    <dgm:cxn modelId="{978B130A-7B11-6A4E-BCF9-D8E73307FF82}" type="presOf" srcId="{9CF21827-1301-4435-A9FB-AD76333DE094}" destId="{389821AE-8B21-3847-A302-EF9320DAA58D}" srcOrd="0" destOrd="1" presId="urn:microsoft.com/office/officeart/2005/8/layout/cycle5"/>
    <dgm:cxn modelId="{A0FDD01A-166A-4D77-8B04-8C0D523B27DC}" srcId="{12F2B2C0-94B7-44E9-BA3A-224812376BE1}" destId="{785A86F0-951C-4A96-9973-3ECC44713FF3}" srcOrd="3" destOrd="0" parTransId="{99A65889-4BE0-43C3-9F02-A906C358B2D3}" sibTransId="{B2B265EB-BF55-4CF1-95BB-20BD6D5B75A8}"/>
    <dgm:cxn modelId="{DC38591F-76D6-3148-A927-260DA215ACD3}" type="presOf" srcId="{12F2B2C0-94B7-44E9-BA3A-224812376BE1}" destId="{389821AE-8B21-3847-A302-EF9320DAA58D}" srcOrd="0" destOrd="0" presId="urn:microsoft.com/office/officeart/2005/8/layout/cycle5"/>
    <dgm:cxn modelId="{8B53C824-0903-ED46-9F05-F74F948A15E1}" type="presOf" srcId="{C44B047D-7BD0-4E49-B1BE-43619C657151}" destId="{389821AE-8B21-3847-A302-EF9320DAA58D}" srcOrd="0" destOrd="5" presId="urn:microsoft.com/office/officeart/2005/8/layout/cycle5"/>
    <dgm:cxn modelId="{0085D12D-46DC-424B-93B7-5295B3BE12D5}" srcId="{2374818C-8DA0-4A7A-AEDF-E57C62C78C06}" destId="{671768CA-755A-48E2-9F07-CD96185D33E6}" srcOrd="3" destOrd="0" parTransId="{3B694BE4-6954-4518-A877-6F401F45E829}" sibTransId="{6BED6D8B-886D-4128-9DEF-DDECB4A806C9}"/>
    <dgm:cxn modelId="{20F14A32-27B4-0F4C-97F2-14DEDEE21D8F}" type="presOf" srcId="{9ABCC3DC-8056-42AF-9934-B3E3CB4D343D}" destId="{66141F6A-B2F4-6D4E-A08C-BE47E31AE375}" srcOrd="0" destOrd="3" presId="urn:microsoft.com/office/officeart/2005/8/layout/cycle5"/>
    <dgm:cxn modelId="{6378FF3F-1FA5-1746-A852-A5F3476F8231}" type="presOf" srcId="{1B06C704-DB55-4F7C-8793-0C023DDD703C}" destId="{389821AE-8B21-3847-A302-EF9320DAA58D}" srcOrd="0" destOrd="2" presId="urn:microsoft.com/office/officeart/2005/8/layout/cycle5"/>
    <dgm:cxn modelId="{321C7252-254A-43BB-9475-93EFE5333A8B}" srcId="{12F2B2C0-94B7-44E9-BA3A-224812376BE1}" destId="{C44B047D-7BD0-4E49-B1BE-43619C657151}" srcOrd="4" destOrd="0" parTransId="{193D21A8-A951-4488-ADBA-702354C6C1C5}" sibTransId="{38F9048D-B888-4AC2-8A7F-6156BF55C0B3}"/>
    <dgm:cxn modelId="{38D79355-5BF2-1148-8172-F4265CB0E1EB}" type="presOf" srcId="{1E1C406E-1290-4D94-A58F-468ED846183C}" destId="{66141F6A-B2F4-6D4E-A08C-BE47E31AE375}" srcOrd="0" destOrd="1" presId="urn:microsoft.com/office/officeart/2005/8/layout/cycle5"/>
    <dgm:cxn modelId="{102FC95A-3F3D-472E-B203-720E6ABC09E5}" srcId="{2374818C-8DA0-4A7A-AEDF-E57C62C78C06}" destId="{E808CA42-A8D4-4501-A70F-06826B5A405B}" srcOrd="1" destOrd="0" parTransId="{43572C4E-A5B2-42A5-AF4A-08EFD7EBC5B9}" sibTransId="{D2B7476B-7C85-44C8-B8E9-04BA61483C2B}"/>
    <dgm:cxn modelId="{FCC1835F-6475-47EE-9725-7CE2AE8EF866}" srcId="{2374818C-8DA0-4A7A-AEDF-E57C62C78C06}" destId="{58BB2064-B5EA-4B90-A5E5-AF56458A4F61}" srcOrd="4" destOrd="0" parTransId="{C26AEEAC-99C2-49E0-8458-B52EF25410D9}" sibTransId="{95267F2C-8818-4FE8-AC74-F0DF8B8394B1}"/>
    <dgm:cxn modelId="{3E224363-8F77-490F-9C02-DAD7268611D0}" srcId="{12F2B2C0-94B7-44E9-BA3A-224812376BE1}" destId="{868020EA-5E20-4FE8-8FD3-22549CDC43D7}" srcOrd="2" destOrd="0" parTransId="{83776759-A534-4386-BC45-3CDE656896B0}" sibTransId="{5F9F2A91-73E0-40E5-AA9C-14AFA1C7B51D}"/>
    <dgm:cxn modelId="{67F1256B-CC63-6240-9323-238E192F8142}" type="presOf" srcId="{785A86F0-951C-4A96-9973-3ECC44713FF3}" destId="{389821AE-8B21-3847-A302-EF9320DAA58D}" srcOrd="0" destOrd="4" presId="urn:microsoft.com/office/officeart/2005/8/layout/cycle5"/>
    <dgm:cxn modelId="{B2923186-3190-9947-A8B7-9D5BCCE87AF3}" type="presOf" srcId="{671768CA-755A-48E2-9F07-CD96185D33E6}" destId="{66141F6A-B2F4-6D4E-A08C-BE47E31AE375}" srcOrd="0" destOrd="4" presId="urn:microsoft.com/office/officeart/2005/8/layout/cycle5"/>
    <dgm:cxn modelId="{91D4A999-A632-40F7-ACA6-CCF9BE0F16B3}" srcId="{2374818C-8DA0-4A7A-AEDF-E57C62C78C06}" destId="{9ABCC3DC-8056-42AF-9934-B3E3CB4D343D}" srcOrd="2" destOrd="0" parTransId="{FC142D5E-6E60-4925-991D-458B267F563E}" sibTransId="{A6514C67-697B-4715-BF13-CF6257FC26E8}"/>
    <dgm:cxn modelId="{FE93499C-7111-4F50-9F6A-18964570C272}" srcId="{12F2B2C0-94B7-44E9-BA3A-224812376BE1}" destId="{9CF21827-1301-4435-A9FB-AD76333DE094}" srcOrd="0" destOrd="0" parTransId="{6DFD4D18-9A37-4227-98E9-99DD765D8143}" sibTransId="{50279715-BBC0-4109-AF1B-D22E0725D3E7}"/>
    <dgm:cxn modelId="{4421FFA0-8652-4AB0-9602-7A1685D0BEF7}" srcId="{34A1DF97-B727-471A-9718-979F91EDBB40}" destId="{2374818C-8DA0-4A7A-AEDF-E57C62C78C06}" srcOrd="1" destOrd="0" parTransId="{162088DB-69B6-4EFA-804F-DF4755A8CFD2}" sibTransId="{D9F51E07-08B6-4CEA-BA2C-181E54A1F7B4}"/>
    <dgm:cxn modelId="{B5E0D6A3-A7C8-2B4A-BA51-5EB1B3086D7F}" type="presOf" srcId="{868020EA-5E20-4FE8-8FD3-22549CDC43D7}" destId="{389821AE-8B21-3847-A302-EF9320DAA58D}" srcOrd="0" destOrd="3" presId="urn:microsoft.com/office/officeart/2005/8/layout/cycle5"/>
    <dgm:cxn modelId="{D132DFD4-8211-6243-ADB5-06A437DB15A4}" type="presOf" srcId="{AE3C9F27-8087-4A17-B616-36AFA042FC95}" destId="{A45CDC5E-097C-0F43-B7F9-7FD54D28414C}" srcOrd="0" destOrd="0" presId="urn:microsoft.com/office/officeart/2005/8/layout/cycle5"/>
    <dgm:cxn modelId="{A622D7D6-1D02-8B4B-AD92-0D2C9BF948F7}" type="presOf" srcId="{2374818C-8DA0-4A7A-AEDF-E57C62C78C06}" destId="{66141F6A-B2F4-6D4E-A08C-BE47E31AE375}" srcOrd="0" destOrd="0" presId="urn:microsoft.com/office/officeart/2005/8/layout/cycle5"/>
    <dgm:cxn modelId="{36A264D9-66E3-444B-9E05-1FF63146E95C}" type="presOf" srcId="{58BB2064-B5EA-4B90-A5E5-AF56458A4F61}" destId="{66141F6A-B2F4-6D4E-A08C-BE47E31AE375}" srcOrd="0" destOrd="5" presId="urn:microsoft.com/office/officeart/2005/8/layout/cycle5"/>
    <dgm:cxn modelId="{FC73C5DA-E73D-0940-B8C4-FB234DBA805E}" type="presOf" srcId="{D9F51E07-08B6-4CEA-BA2C-181E54A1F7B4}" destId="{F503684A-40B8-004B-8B2F-2E82C0781230}" srcOrd="0" destOrd="0" presId="urn:microsoft.com/office/officeart/2005/8/layout/cycle5"/>
    <dgm:cxn modelId="{CB9291E0-7A39-5045-BA6C-A2BE586F5542}" type="presOf" srcId="{E808CA42-A8D4-4501-A70F-06826B5A405B}" destId="{66141F6A-B2F4-6D4E-A08C-BE47E31AE375}" srcOrd="0" destOrd="2" presId="urn:microsoft.com/office/officeart/2005/8/layout/cycle5"/>
    <dgm:cxn modelId="{657CF2E5-8758-420D-9343-55739C5793D9}" srcId="{12F2B2C0-94B7-44E9-BA3A-224812376BE1}" destId="{1B06C704-DB55-4F7C-8793-0C023DDD703C}" srcOrd="1" destOrd="0" parTransId="{2D5D86C3-FE3A-4A83-A618-D81D91AC7157}" sibTransId="{500E060E-7111-4545-8B64-42FC9A9CD1A3}"/>
    <dgm:cxn modelId="{6283E2F1-B180-4904-AD57-C171963486E4}" srcId="{2374818C-8DA0-4A7A-AEDF-E57C62C78C06}" destId="{1E1C406E-1290-4D94-A58F-468ED846183C}" srcOrd="0" destOrd="0" parTransId="{85950DF4-025B-4A8F-95B0-F33F8C543028}" sibTransId="{9EF73FA1-861F-4B75-B7CD-5630E07D6906}"/>
    <dgm:cxn modelId="{5A73DEFE-4DF6-4BAF-82DE-4D8B8A41C2CD}" srcId="{34A1DF97-B727-471A-9718-979F91EDBB40}" destId="{12F2B2C0-94B7-44E9-BA3A-224812376BE1}" srcOrd="0" destOrd="0" parTransId="{C5909251-B680-40D9-99C0-D3372052319C}" sibTransId="{AE3C9F27-8087-4A17-B616-36AFA042FC95}"/>
    <dgm:cxn modelId="{0EB10755-29B8-CE44-A2AC-F5B3C149C616}" type="presParOf" srcId="{2DD69802-8983-D24F-910E-0974D6CF2ABF}" destId="{389821AE-8B21-3847-A302-EF9320DAA58D}" srcOrd="0" destOrd="0" presId="urn:microsoft.com/office/officeart/2005/8/layout/cycle5"/>
    <dgm:cxn modelId="{672B3791-17C0-9F41-8628-6C9FA6DF10AE}" type="presParOf" srcId="{2DD69802-8983-D24F-910E-0974D6CF2ABF}" destId="{5A4E3371-866F-BE4D-B752-5DCC84657A2F}" srcOrd="1" destOrd="0" presId="urn:microsoft.com/office/officeart/2005/8/layout/cycle5"/>
    <dgm:cxn modelId="{5D3639BB-9B17-F340-8AA6-017CAAD09940}" type="presParOf" srcId="{2DD69802-8983-D24F-910E-0974D6CF2ABF}" destId="{A45CDC5E-097C-0F43-B7F9-7FD54D28414C}" srcOrd="2" destOrd="0" presId="urn:microsoft.com/office/officeart/2005/8/layout/cycle5"/>
    <dgm:cxn modelId="{F6565919-C041-474A-9669-1438632AE7E0}" type="presParOf" srcId="{2DD69802-8983-D24F-910E-0974D6CF2ABF}" destId="{66141F6A-B2F4-6D4E-A08C-BE47E31AE375}" srcOrd="3" destOrd="0" presId="urn:microsoft.com/office/officeart/2005/8/layout/cycle5"/>
    <dgm:cxn modelId="{DAB5F1FF-DF05-0D41-8074-B517D4033CE4}" type="presParOf" srcId="{2DD69802-8983-D24F-910E-0974D6CF2ABF}" destId="{FB107D10-C3AE-AF45-B9AC-1B4EC19141AC}" srcOrd="4" destOrd="0" presId="urn:microsoft.com/office/officeart/2005/8/layout/cycle5"/>
    <dgm:cxn modelId="{0028A7DD-AD5E-A84A-B05C-637A77589205}" type="presParOf" srcId="{2DD69802-8983-D24F-910E-0974D6CF2ABF}" destId="{F503684A-40B8-004B-8B2F-2E82C0781230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821AE-8B21-3847-A302-EF9320DAA58D}">
      <dsp:nvSpPr>
        <dsp:cNvPr id="0" name=""/>
        <dsp:cNvSpPr/>
      </dsp:nvSpPr>
      <dsp:spPr>
        <a:xfrm>
          <a:off x="953" y="1972257"/>
          <a:ext cx="3217125" cy="2091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/>
            <a:t>Principais Correlações Identificadas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Forte correlação negativa entre satisfação no trabalho e attrition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moderada entre horas extras e attrition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positiva entre tempo na empresa e nível salarial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fraca entre idade e satisfação no trabalho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Correlação significativa entre distância de casa e attrition</a:t>
          </a:r>
          <a:endParaRPr lang="en-US" sz="1000" kern="1200"/>
        </a:p>
      </dsp:txBody>
      <dsp:txXfrm>
        <a:off x="103034" y="2074338"/>
        <a:ext cx="3012963" cy="1886969"/>
      </dsp:txXfrm>
    </dsp:sp>
    <dsp:sp modelId="{A45CDC5E-097C-0F43-B7F9-7FD54D28414C}">
      <dsp:nvSpPr>
        <dsp:cNvPr id="0" name=""/>
        <dsp:cNvSpPr/>
      </dsp:nvSpPr>
      <dsp:spPr>
        <a:xfrm>
          <a:off x="1609516" y="1241588"/>
          <a:ext cx="3552469" cy="3552469"/>
        </a:xfrm>
        <a:custGeom>
          <a:avLst/>
          <a:gdLst/>
          <a:ahLst/>
          <a:cxnLst/>
          <a:rect l="0" t="0" r="0" b="0"/>
          <a:pathLst>
            <a:path>
              <a:moveTo>
                <a:pt x="746984" y="328597"/>
              </a:moveTo>
              <a:arcTo wR="1776234" hR="1776234" stAng="14075262" swAng="424947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41F6A-B2F4-6D4E-A08C-BE47E31AE375}">
      <dsp:nvSpPr>
        <dsp:cNvPr id="0" name=""/>
        <dsp:cNvSpPr/>
      </dsp:nvSpPr>
      <dsp:spPr>
        <a:xfrm>
          <a:off x="3553423" y="1972257"/>
          <a:ext cx="3217125" cy="2091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/>
            <a:t>Conclusões Preliminares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O departamento de Sales apresenta a maior taxa de rotatividade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Funcionários que fazem horas extras têm maior probabilidade de deixar a empresa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A baixa satisfação no trabalho é um forte indicador de potencial saída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Funcionários com menos de 2 anos de empresa representam uma parcela significativa das saídas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O perfil etário predominante (30-40 anos) apresenta taxa de attrition inferior à média geral</a:t>
          </a:r>
          <a:endParaRPr lang="en-US" sz="1000" kern="1200"/>
        </a:p>
      </dsp:txBody>
      <dsp:txXfrm>
        <a:off x="3655504" y="2074338"/>
        <a:ext cx="3012963" cy="1886969"/>
      </dsp:txXfrm>
    </dsp:sp>
    <dsp:sp modelId="{F503684A-40B8-004B-8B2F-2E82C0781230}">
      <dsp:nvSpPr>
        <dsp:cNvPr id="0" name=""/>
        <dsp:cNvSpPr/>
      </dsp:nvSpPr>
      <dsp:spPr>
        <a:xfrm>
          <a:off x="1609516" y="1241588"/>
          <a:ext cx="3552469" cy="3552469"/>
        </a:xfrm>
        <a:custGeom>
          <a:avLst/>
          <a:gdLst/>
          <a:ahLst/>
          <a:cxnLst/>
          <a:rect l="0" t="0" r="0" b="0"/>
          <a:pathLst>
            <a:path>
              <a:moveTo>
                <a:pt x="2805485" y="3223872"/>
              </a:moveTo>
              <a:arcTo wR="1776234" hR="1776234" stAng="3275262" swAng="424947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6D841-DCEE-AB42-A562-258CE84A504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E0490-2C9F-4242-9253-18360E29547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61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AE931-FFF7-D096-2EE0-75C4380C7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588D9F-4366-899F-3E1E-4967C5C90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226A02-DCF8-B46C-B588-4A8B4174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D38BAA5-6FCF-9813-4946-1DA1FCBA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0FB147-1391-74F5-3D81-FE852695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274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F4772-CECC-C86E-5185-1F516431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2F66E6D-4C5E-422E-25F6-EC6748283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EE026D0-2845-2045-BCD4-57450779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D9271E-46CC-EA12-2AEC-F57452A8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3A829C-1630-765A-7BA6-297088C9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4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5B9987-C09E-AC69-6ADE-ED4193137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17909F5-460F-8FB6-C8BF-FBF62EE78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1C5F41-1BA7-2511-72D1-0D3F93D8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75B373-D247-DF6B-276F-E3F53DF2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0D1296-8F75-556D-ACCB-8AB7F13E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40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1FEEF-D1DD-E47A-4F2F-D473A40E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7EBCF7-65EC-5734-2991-206E1C189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D320DD-12FF-A363-6E2E-EA9971D0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C0CE9E-3DC9-AB2E-BAB0-BAD951D0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0F3EC1-F10E-9EF4-D464-B57A39A8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37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120D4-085F-B58A-92CC-A837A87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DDBBB4-2B60-08F2-33F1-3201270F0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7BA1686-6BAD-353F-E658-ECF85246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23BACCE-2B5F-14DC-9D72-2AFD1F1A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049C3FD-B4D5-8681-41ED-86D2B8B0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07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28B9C-5B61-B35A-9C37-6D860D44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58CCC8-82E7-F4BB-CD93-3A801FB77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7E806FF-D815-43C5-BA88-186EFC1F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9578F58-7E7D-90D6-003D-81D9C9ED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10D06FE-2B33-3E13-2218-52EB76D4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99849F7-DA3E-27D3-A5E0-6CEEC9BF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01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7A33A-9504-1A23-3F7B-8CDCBE23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1754BC9-E09E-381C-8320-9062EBC80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D2902A9-E7A3-C65E-ACC5-3755119A4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B69CC83-C341-A57E-5825-D679EC776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DD749EC-D279-E9F8-02CC-41F1F28FB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BAF6EEB-0E73-B93E-52E0-2A5CCFA1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E05EE3-01F4-C005-9ADF-E05BC6D1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1E55170-67F6-208E-C361-F6CC1CD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928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E7069-E5DC-BCB3-641B-35BBBFB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4278139-92B8-22CE-EE9C-6CEB6BAC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2E3EE9F-6FEC-9F84-74F7-0274FDF1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4B4C69E-E58B-4B18-7A32-456A0D90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43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69226D8-B678-7AAE-CA2C-85062A1B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FC653CD-6EEB-F8F8-E79A-69AAFB16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864E05-967D-3D2E-B80D-A95A0AD9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21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3181E-9E12-2B45-0315-16AADB20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226208-6CA3-0987-50FC-EDA97592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62EFBF1-863B-B271-40C7-C73A936E4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09A274-A2A6-95E6-7881-B9F6CF97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6B5814F-274C-58D9-5C1D-1DC4DF38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4A0966-2222-FA6C-6971-CCECE414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368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BE26B-312E-046C-5B45-9D0BBA8B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0F7398E-BAFA-274D-6464-FD2AB4E63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FE48CA9-FF5A-4F92-AD9A-EFA001116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BC22585-B6A4-C79A-FD19-786A3C67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68653C-DD78-C5C7-F2B3-F60C0BFF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6311D90-2CF1-D5BD-E36C-AE7A0D6D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041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A7D0634-4805-A10B-C7E3-F44E1F6B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426794C-998D-D3C7-382F-E5D1B238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B84851-76D8-F6B9-05CA-9B2513022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7AB9E-D786-E14C-AC9B-BF4FEC90940B}" type="datetimeFigureOut">
              <a:rPr lang="pt-PT" smtClean="0"/>
              <a:t>20/07/25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C8FC70-8D9D-23A7-C330-BE018819E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1220750-3D26-3180-F191-C302BDD12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6C40B3-0119-4740-B978-568463A6397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37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2063D8CE-99FE-D2D1-FE1A-77AFE180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5AEC43-7CC0-6177-3F81-AB64D1EF2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69" y="1076332"/>
            <a:ext cx="5637831" cy="642678"/>
          </a:xfrm>
        </p:spPr>
        <p:txBody>
          <a:bodyPr anchor="b">
            <a:noAutofit/>
          </a:bodyPr>
          <a:lstStyle/>
          <a:p>
            <a:r>
              <a:rPr lang="pt-PT" sz="4000" dirty="0"/>
              <a:t>Relatório Final do Projeto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D80BC13-C2F1-9081-92D2-ED2483E76F00}"/>
              </a:ext>
            </a:extLst>
          </p:cNvPr>
          <p:cNvSpPr txBox="1">
            <a:spLocks/>
          </p:cNvSpPr>
          <p:nvPr/>
        </p:nvSpPr>
        <p:spPr>
          <a:xfrm>
            <a:off x="481029" y="4748984"/>
            <a:ext cx="3262183" cy="1925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800" dirty="0"/>
              <a:t>Análise de Dados de RH – IBM</a:t>
            </a:r>
            <a:br>
              <a:rPr lang="pt-PT" sz="1800" dirty="0"/>
            </a:br>
            <a:r>
              <a:rPr lang="pt-PT" sz="1800" dirty="0"/>
              <a:t> </a:t>
            </a:r>
            <a:br>
              <a:rPr lang="pt-PT" sz="1800" dirty="0"/>
            </a:br>
            <a:r>
              <a:rPr lang="pt-PT" sz="1800" dirty="0"/>
              <a:t>Henrique de Jesus </a:t>
            </a:r>
            <a:br>
              <a:rPr lang="pt-PT" sz="1800" dirty="0"/>
            </a:br>
            <a:r>
              <a:rPr lang="pt-PT" sz="1800" dirty="0"/>
              <a:t>Luís Fernandes</a:t>
            </a:r>
            <a:br>
              <a:rPr lang="pt-PT" sz="1800" dirty="0"/>
            </a:br>
            <a:r>
              <a:rPr lang="pt-PT" sz="1800" dirty="0"/>
              <a:t>João Guedes</a:t>
            </a:r>
          </a:p>
          <a:p>
            <a:pPr algn="l"/>
            <a:r>
              <a:rPr lang="pt-PT" sz="1800" dirty="0"/>
              <a:t>Data: Julho 2025</a:t>
            </a:r>
          </a:p>
        </p:txBody>
      </p:sp>
    </p:spTree>
    <p:extLst>
      <p:ext uri="{BB962C8B-B14F-4D97-AF65-F5344CB8AC3E}">
        <p14:creationId xmlns:p14="http://schemas.microsoft.com/office/powerpoint/2010/main" val="359937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C13BF-DA18-37DD-86BF-35E6E078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DB6DF9E-72B9-D015-2E8D-E99B107E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B9ED72C3-5AF0-6337-DB1B-734CE83A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4" r="-1" b="-1"/>
          <a:stretch>
            <a:fillRect/>
          </a:stretch>
        </p:blipFill>
        <p:spPr>
          <a:xfrm>
            <a:off x="6340598" y="16"/>
            <a:ext cx="5851402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B7783F-8C78-77C8-A609-3F173AE28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1868" y="96982"/>
            <a:ext cx="5505814" cy="35361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</a:rPr>
              <a:t>Comparação visual dos dados antes e depois das transformações</a:t>
            </a:r>
            <a:br>
              <a:rPr lang="pt-PT" dirty="0">
                <a:solidFill>
                  <a:schemeClr val="bg1"/>
                </a:solidFill>
              </a:rPr>
            </a:br>
            <a:endParaRPr lang="pt-PT" sz="3700" dirty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D1C8411-5643-0C78-6788-03EC68EB7456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41EF97-4323-03D7-2061-2177B71E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2354" cy="35844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6402B9-0581-D3D5-1E6C-77798176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4449"/>
            <a:ext cx="6340598" cy="32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85D2F-41E9-DE1F-CF93-A461A3B0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C4F26ED9-B798-0874-7527-6AEE2E80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29" r="-2" b="24897"/>
          <a:stretch>
            <a:fillRect/>
          </a:stretch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7544A9-8225-1892-4AD2-D37E68CE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74" r="-2" b="4249"/>
          <a:stretch>
            <a:fillRect/>
          </a:stretch>
        </p:blipFill>
        <p:spPr>
          <a:xfrm>
            <a:off x="4883025" y="3264685"/>
            <a:ext cx="7308975" cy="3593315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A531E5-DA67-FE91-727D-B803ED0B4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4659"/>
            <a:ext cx="5019074" cy="2774088"/>
          </a:xfrm>
        </p:spPr>
        <p:txBody>
          <a:bodyPr>
            <a:normAutofit/>
          </a:bodyPr>
          <a:lstStyle/>
          <a:p>
            <a:pPr algn="l"/>
            <a:r>
              <a:rPr lang="pt-PT" sz="5400"/>
              <a:t>Imagem do modelo OLAP em estrela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75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EFCF7-A5A6-2008-ADEE-EA3C839D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3E12DBF9-7069-4A44-EE07-8A478CEA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DAB2081-E148-7DBF-E747-37AA5EF46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pt-PT" sz="5200">
                <a:solidFill>
                  <a:srgbClr val="FFFFFF"/>
                </a:solidFill>
              </a:rPr>
              <a:t>Lista das métricas criadas, com a respetiva explicação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A1518-B392-FE32-D160-3D349E5F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855D48D-4A9B-314F-461B-2CC6523D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80AC311-9F31-E0BA-EF91-97B4CD207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8477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Imagens das principais visualizações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D8E5B6-93AD-80F0-F59F-6600867E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4" y="3129419"/>
            <a:ext cx="5084468" cy="2756218"/>
          </a:xfrm>
          <a:prstGeom prst="rect">
            <a:avLst/>
          </a:prstGeom>
        </p:spPr>
      </p:pic>
      <p:pic>
        <p:nvPicPr>
          <p:cNvPr id="6" name="Imagem 5" descr="Uma imagem com texto, captura de ecrã, Tipo de letra, Software de multimédia&#10;&#10;Os conteúdos gerados por IA podem estar incorretos.">
            <a:extLst>
              <a:ext uri="{FF2B5EF4-FFF2-40B4-BE49-F238E27FC236}">
                <a16:creationId xmlns:a16="http://schemas.microsoft.com/office/drawing/2014/main" id="{EEC2E5D5-D40A-4C81-A01C-3CBE1B5C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809" y="3129418"/>
            <a:ext cx="5084468" cy="27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ADD62B-92F9-18E4-C1EC-62E839BA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4223FFE-F562-857D-DBC9-CAE51E9E5E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3029" r="-1" b="-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A753DA-3F9A-AED5-6798-691B523A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pt-PT" sz="2000" dirty="0">
                <a:solidFill>
                  <a:schemeClr val="bg1"/>
                </a:solidFill>
              </a:rPr>
              <a:t>Índice</a:t>
            </a:r>
          </a:p>
          <a:p>
            <a:pPr algn="l"/>
            <a:endParaRPr lang="pt-PT" sz="2000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856F61-E6D9-B771-1E97-3BA674652B56}"/>
              </a:ext>
            </a:extLst>
          </p:cNvPr>
          <p:cNvSpPr txBox="1"/>
          <p:nvPr/>
        </p:nvSpPr>
        <p:spPr>
          <a:xfrm>
            <a:off x="728663" y="342545"/>
            <a:ext cx="6097772" cy="333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Apresentação do Projeto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Dicionário de Dados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Análise Exploratória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Normalização e Modelo Relacional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Scripts T-SQL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Caso de Uso NoSQL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Transformação de Dados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 OLAP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e Visualizações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Conclusões e Recomendações</a:t>
            </a:r>
            <a:r>
              <a:rPr lang="pt-PT" dirty="0">
                <a:solidFill>
                  <a:schemeClr val="bg1"/>
                </a:solidFill>
                <a:effectLst/>
              </a:rPr>
              <a:t>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0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6395C2-7B80-79B1-3A93-D0FC64232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147F1D-DB1F-2D86-BEFE-3BEFCF6BF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910" y="186700"/>
            <a:ext cx="3162414" cy="38171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PT" dirty="0"/>
              <a:t>Apresentação do Projeto</a:t>
            </a:r>
          </a:p>
          <a:p>
            <a:pPr algn="l"/>
            <a:endParaRPr lang="pt-PT" dirty="0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67A5F1AF-1204-140C-08EA-8B04CF88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64" r="-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9CA318-44B2-8062-89FF-B4C89222F67D}"/>
              </a:ext>
            </a:extLst>
          </p:cNvPr>
          <p:cNvSpPr txBox="1"/>
          <p:nvPr/>
        </p:nvSpPr>
        <p:spPr>
          <a:xfrm>
            <a:off x="288324" y="1222915"/>
            <a:ext cx="6096000" cy="441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Análise de dados de RH para identificar fatores de rotatividade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Dataset: 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Dados de funcionários da IBM com informações demográficas, salariais e de desempenho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pt-PT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Metodologia:</a:t>
            </a: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SQL Server para modelagem relacional</a:t>
            </a:r>
          </a:p>
          <a:p>
            <a:pPr marL="34290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MongoDB para caso NoSQL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BI para visualização e análise</a:t>
            </a:r>
            <a:b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pt-PT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pt-P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5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893BA-2790-FED2-F99F-B6BF885C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6187F991-03AB-6FEE-C74E-D755441D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554787-C83A-BCF1-0D1B-2B2FCDBF3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648" y="911101"/>
            <a:ext cx="4023360" cy="1892216"/>
          </a:xfrm>
        </p:spPr>
        <p:txBody>
          <a:bodyPr anchor="b">
            <a:normAutofit/>
          </a:bodyPr>
          <a:lstStyle/>
          <a:p>
            <a:r>
              <a:rPr lang="pt-PT" dirty="0"/>
              <a:t>Dicionário de Dados</a:t>
            </a:r>
            <a:endParaRPr lang="pt-PT" sz="4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AC4BF7-B01F-591E-ABFA-0C2B9494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15" y="0"/>
            <a:ext cx="4803446" cy="6858000"/>
          </a:xfrm>
          <a:prstGeom prst="roundRect">
            <a:avLst/>
          </a:prstGeom>
          <a:effectLst>
            <a:softEdge rad="0"/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0D8F3C7-127A-8CFD-69BC-E7F9481815DC}"/>
              </a:ext>
            </a:extLst>
          </p:cNvPr>
          <p:cNvSpPr txBox="1">
            <a:spLocks/>
          </p:cNvSpPr>
          <p:nvPr/>
        </p:nvSpPr>
        <p:spPr>
          <a:xfrm>
            <a:off x="7851647" y="3881686"/>
            <a:ext cx="4023360" cy="3044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8600" dirty="0"/>
              <a:t>Principais entidades: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pt-PT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HISTORY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DEPARTMENT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PERFORMANCE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JOB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DISTANCE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PERSONAL INFORMATION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SATISFACTION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EMPLOYEE DETAILS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pt-PT" dirty="0"/>
              <a:t>EDUCATION</a:t>
            </a:r>
            <a:br>
              <a:rPr lang="pt-PT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78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530AC-9801-41E8-A704-331D8D5E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F6CFC8-8D8A-43E2-CE59-4854B6351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039" y="259489"/>
            <a:ext cx="3389515" cy="2427446"/>
          </a:xfrm>
        </p:spPr>
        <p:txBody>
          <a:bodyPr anchor="b">
            <a:normAutofit fontScale="90000"/>
          </a:bodyPr>
          <a:lstStyle/>
          <a:p>
            <a:r>
              <a:rPr lang="pt-PT" sz="4800" dirty="0"/>
              <a:t>Resumo da Análise Exploratória dos Dados</a:t>
            </a: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FB37523-9237-8184-887B-597F6762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0" r="-2" b="-2"/>
          <a:stretch>
            <a:fillRect/>
          </a:stretch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C6D16BE-B868-236E-EB1A-AF18023E6CB4}"/>
              </a:ext>
            </a:extLst>
          </p:cNvPr>
          <p:cNvSpPr txBox="1">
            <a:spLocks/>
          </p:cNvSpPr>
          <p:nvPr/>
        </p:nvSpPr>
        <p:spPr>
          <a:xfrm>
            <a:off x="7525302" y="2686935"/>
            <a:ext cx="4481346" cy="3759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500" dirty="0"/>
              <a:t>Visão Geral do Dataset</a:t>
            </a:r>
          </a:p>
          <a:p>
            <a:pPr algn="l"/>
            <a:endParaRPr lang="pt-PT" sz="4800" dirty="0"/>
          </a:p>
          <a:p>
            <a:pPr algn="l"/>
            <a:endParaRPr lang="pt-PT" sz="4800" dirty="0"/>
          </a:p>
          <a:p>
            <a:pPr algn="l"/>
            <a:r>
              <a:rPr lang="pt-PT" sz="6400" dirty="0"/>
              <a:t>O </a:t>
            </a:r>
            <a:r>
              <a:rPr lang="pt-PT" sz="6400" dirty="0" err="1"/>
              <a:t>dataset</a:t>
            </a:r>
            <a:r>
              <a:rPr lang="pt-PT" sz="6400" dirty="0"/>
              <a:t> analisado contém dados de funcionários da IBM, com informações detalhadas sobre carreira, desempenho, satisfação, dados demográficos e histórico profissional. A análise exploratória revelou insights importantes sobre a composição da força de trabalho e fatores relacionados à rotatividade.</a:t>
            </a:r>
          </a:p>
        </p:txBody>
      </p:sp>
      <p:graphicFrame>
        <p:nvGraphicFramePr>
          <p:cNvPr id="55" name="Subtítulo 2">
            <a:extLst>
              <a:ext uri="{FF2B5EF4-FFF2-40B4-BE49-F238E27FC236}">
                <a16:creationId xmlns:a16="http://schemas.microsoft.com/office/drawing/2014/main" id="{CECC0222-6E37-F2C0-B17C-F37A1A79F954}"/>
              </a:ext>
            </a:extLst>
          </p:cNvPr>
          <p:cNvGraphicFramePr/>
          <p:nvPr/>
        </p:nvGraphicFramePr>
        <p:xfrm>
          <a:off x="185352" y="411177"/>
          <a:ext cx="6771503" cy="6035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76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E82B7-6A74-5AAD-1A5B-CF142EE5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694B65A-4685-B097-1B01-CACE8703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F309D-3990-680C-42DD-61238E41F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z="2000"/>
              <a:t>Processo de normalização, com a apresentação da 3NF</a:t>
            </a:r>
            <a:endParaRPr lang="pt-PT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7A5522-DE71-1D96-E4B7-0BE1035B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6E9E3E-94F6-6333-574D-49BC3498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44643FE-B8A5-6BF2-EBAB-4D7C02E4B633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18D3F7B7-C563-D76B-73F4-EC72549A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48" r="4848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A3DD47-63ED-06A0-A152-91B981C90FE1}"/>
              </a:ext>
            </a:extLst>
          </p:cNvPr>
          <p:cNvSpPr txBox="1"/>
          <p:nvPr/>
        </p:nvSpPr>
        <p:spPr>
          <a:xfrm>
            <a:off x="0" y="3188026"/>
            <a:ext cx="52251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PT" b="1" i="0">
                <a:solidFill>
                  <a:srgbClr val="FFFFFF"/>
                </a:solidFill>
                <a:effectLst/>
                <a:latin typeface="Inter"/>
              </a:rPr>
              <a:t>O Mapa das Relações: Como Tudo se Conecta</a:t>
            </a:r>
          </a:p>
          <a:p>
            <a:pPr algn="ctr">
              <a:buNone/>
            </a:pPr>
            <a:r>
              <a:rPr lang="pt-PT" b="0" i="0">
                <a:effectLst/>
                <a:latin typeface="Inter"/>
              </a:rPr>
              <a:t>Este é o diagrama de Entidade-Relacionamento do seu modelo. As chaves primárias (PKs) estão destacadas em </a:t>
            </a:r>
            <a:r>
              <a:rPr lang="pt-PT" b="1" i="0">
                <a:solidFill>
                  <a:srgbClr val="FF6B6B"/>
                </a:solidFill>
                <a:effectLst/>
                <a:latin typeface="Inter"/>
              </a:rPr>
              <a:t>vermelho</a:t>
            </a:r>
            <a:r>
              <a:rPr lang="pt-PT" b="0" i="0">
                <a:solidFill>
                  <a:srgbClr val="D1D5DB"/>
                </a:solidFill>
                <a:effectLst/>
                <a:latin typeface="Inter"/>
              </a:rPr>
              <a:t> </a:t>
            </a:r>
            <a:r>
              <a:rPr lang="pt-PT" b="0" i="0">
                <a:effectLst/>
                <a:latin typeface="Inter"/>
              </a:rPr>
              <a:t>e as chaves estrangeiras (FKs) em </a:t>
            </a:r>
            <a:r>
              <a:rPr lang="pt-PT" b="1" i="0">
                <a:solidFill>
                  <a:srgbClr val="118AB2"/>
                </a:solidFill>
                <a:effectLst/>
                <a:latin typeface="Inter"/>
              </a:rPr>
              <a:t>azul</a:t>
            </a:r>
            <a:r>
              <a:rPr lang="pt-PT" b="0" i="0">
                <a:solidFill>
                  <a:srgbClr val="D1D5DB"/>
                </a:solidFill>
                <a:effectLst/>
                <a:latin typeface="Inter"/>
              </a:rPr>
              <a:t>, </a:t>
            </a:r>
            <a:r>
              <a:rPr lang="pt-PT" b="0" i="0">
                <a:effectLst/>
                <a:latin typeface="Inter"/>
              </a:rPr>
              <a:t>mostrando como as tabelas se interligam para garantir a integridade e a ausência de redundância em 3NF.</a:t>
            </a:r>
            <a:endParaRPr lang="pt-PT" b="0" i="0" dirty="0">
              <a:effectLst/>
              <a:latin typeface="Inter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4DB88A-B84E-B1C1-FE82-01814ADE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31" y="698836"/>
            <a:ext cx="6174190" cy="572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5A2F4-FB4D-417F-7678-B4C14455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FE80B149-509E-7260-4422-C27D9BAE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4" r="-1" b="-1"/>
          <a:stretch>
            <a:fillRect/>
          </a:stretch>
        </p:blipFill>
        <p:spPr>
          <a:xfrm>
            <a:off x="-4" y="-4"/>
            <a:ext cx="6340602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96E9B6-4660-8E9D-7202-427D26DC4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4037" y="4685881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PT" sz="3700" dirty="0"/>
              <a:t>Imagem do diagrama ER do modelo relacional proposto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EC20EF9-296A-0244-216D-5E98CA4F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660"/>
          <a:stretch>
            <a:fillRect/>
          </a:stretch>
        </p:blipFill>
        <p:spPr>
          <a:xfrm>
            <a:off x="6260123" y="5"/>
            <a:ext cx="5931882" cy="5067658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FCAC978-7A76-A790-A78B-A0CD4D661C82}"/>
              </a:ext>
            </a:extLst>
          </p:cNvPr>
          <p:cNvSpPr txBox="1">
            <a:spLocks/>
          </p:cNvSpPr>
          <p:nvPr/>
        </p:nvSpPr>
        <p:spPr>
          <a:xfrm>
            <a:off x="411479" y="2688336"/>
            <a:ext cx="4498848" cy="3584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AB36B-02C7-4D2B-DCD5-AA71C9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AD0CDB59-9C00-0CD4-14A5-8A65C3A1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10" name="Imagem 9" descr="Uma imagem com texto, captura de ecrã, número, software&#10;&#10;Os conteúdos gerados por IA podem estar incorretos.">
            <a:extLst>
              <a:ext uri="{FF2B5EF4-FFF2-40B4-BE49-F238E27FC236}">
                <a16:creationId xmlns:a16="http://schemas.microsoft.com/office/drawing/2014/main" id="{7E090693-1DA5-47FF-E43E-FDDE8CAF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001" b="1"/>
          <a:stretch>
            <a:fillRect/>
          </a:stretch>
        </p:blipFill>
        <p:spPr>
          <a:xfrm>
            <a:off x="8821091" y="0"/>
            <a:ext cx="3370910" cy="3429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E8E63A-BFDE-6CA3-9C5F-D97C598F6580}"/>
              </a:ext>
            </a:extLst>
          </p:cNvPr>
          <p:cNvSpPr txBox="1"/>
          <p:nvPr/>
        </p:nvSpPr>
        <p:spPr>
          <a:xfrm>
            <a:off x="736782" y="745693"/>
            <a:ext cx="4202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solidFill>
                  <a:schemeClr val="bg1"/>
                </a:solidFill>
                <a:effectLst/>
                <a:latin typeface="Helvetica" pitchFamily="2" charset="0"/>
              </a:rPr>
              <a:t>Excertos dos principais scripts T-SQL</a:t>
            </a:r>
          </a:p>
        </p:txBody>
      </p:sp>
      <p:pic>
        <p:nvPicPr>
          <p:cNvPr id="4" name="Imagem 3" descr="Uma imagem com texto, captura de ecrã, Tipo de letra, Página web&#10;&#10;Os conteúdos gerados por IA podem estar incorretos.">
            <a:extLst>
              <a:ext uri="{FF2B5EF4-FFF2-40B4-BE49-F238E27FC236}">
                <a16:creationId xmlns:a16="http://schemas.microsoft.com/office/drawing/2014/main" id="{D1C4DDAB-2ECD-FAA7-243F-1BBA03457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8868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7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A5E3E-7216-EEB8-7E8C-FDABAD44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espaço, astronomia&#10;&#10;Os conteúdos gerados por IA podem estar incorretos.">
            <a:extLst>
              <a:ext uri="{FF2B5EF4-FFF2-40B4-BE49-F238E27FC236}">
                <a16:creationId xmlns:a16="http://schemas.microsoft.com/office/drawing/2014/main" id="{C4FD3E21-3FC2-3E42-FE55-05A01D21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652136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ADFFB8-99DD-6CE0-C713-1BA7E265BBD4}"/>
              </a:ext>
            </a:extLst>
          </p:cNvPr>
          <p:cNvSpPr txBox="1"/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Resumo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explicado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do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caso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uso</a:t>
            </a:r>
            <a:r>
              <a:rPr lang="en-US" sz="2800" dirty="0">
                <a:solidFill>
                  <a:srgbClr val="262626"/>
                </a:solidFill>
                <a:effectLst/>
                <a:latin typeface="+mj-lt"/>
                <a:ea typeface="+mj-ea"/>
                <a:cs typeface="+mj-cs"/>
              </a:rPr>
              <a:t> NoSQL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41FD42C-51AA-D6F6-4E27-3484E95B0316}"/>
              </a:ext>
            </a:extLst>
          </p:cNvPr>
          <p:cNvSpPr txBox="1"/>
          <p:nvPr/>
        </p:nvSpPr>
        <p:spPr>
          <a:xfrm>
            <a:off x="221680" y="4062218"/>
            <a:ext cx="6151418" cy="248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buNone/>
            </a:pPr>
            <a:r>
              <a:rPr lang="pt-PT" b="0" i="0" dirty="0">
                <a:solidFill>
                  <a:schemeClr val="bg1"/>
                </a:solidFill>
                <a:effectLst/>
                <a:latin typeface="Inter"/>
              </a:rPr>
              <a:t>Contexto e Implementação</a:t>
            </a:r>
          </a:p>
          <a:p>
            <a:pPr algn="l">
              <a:spcBef>
                <a:spcPts val="900"/>
              </a:spcBef>
              <a:buNone/>
            </a:pPr>
            <a:endParaRPr lang="pt-PT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>
              <a:spcBef>
                <a:spcPts val="450"/>
              </a:spcBef>
              <a:spcAft>
                <a:spcPts val="450"/>
              </a:spcAft>
              <a:buNone/>
            </a:pPr>
            <a:r>
              <a:rPr lang="pt-PT" b="0" i="0" dirty="0">
                <a:solidFill>
                  <a:srgbClr val="CCCCCC"/>
                </a:solidFill>
                <a:effectLst/>
                <a:latin typeface="Inter"/>
              </a:rPr>
              <a:t>Para o caso de uso NoSQL, implementamos uma solução utilizando MongoDB para armazenar e analisar dados de desempenho dos colaboradores. O MongoDB foi escolhido devido à sua flexibilidade para armazenar documentos com estruturas que podem evoluir ao longo do tempo, sem necessidade de alterar o esquema.(Documento Suporte Word)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20531BC-93B8-BFFE-0419-09FE054B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40" y="640080"/>
            <a:ext cx="4288275" cy="25949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BC8466-F990-7FDE-3536-B6CDF8AB5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440" y="3622965"/>
            <a:ext cx="4288275" cy="29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68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460</Words>
  <Application>Microsoft Macintosh PowerPoint</Application>
  <PresentationFormat>Ecrã Panorâmico</PresentationFormat>
  <Paragraphs>65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Avenir Next LT Pro</vt:lpstr>
      <vt:lpstr>Calibri</vt:lpstr>
      <vt:lpstr>Helvetica</vt:lpstr>
      <vt:lpstr>Inter</vt:lpstr>
      <vt:lpstr>Symbol</vt:lpstr>
      <vt:lpstr>Tema do Office</vt:lpstr>
      <vt:lpstr>Relatório Final do Projeto</vt:lpstr>
      <vt:lpstr>Apresentação do PowerPoint</vt:lpstr>
      <vt:lpstr>Apresentação do PowerPoint</vt:lpstr>
      <vt:lpstr>Dicionário de Dados</vt:lpstr>
      <vt:lpstr>Resumo da Análise Exploratória dos Dados</vt:lpstr>
      <vt:lpstr>Processo de normalização, com a apresentação da 3NF</vt:lpstr>
      <vt:lpstr>Imagem do diagrama ER do modelo relacional proposto</vt:lpstr>
      <vt:lpstr>Apresentação do PowerPoint</vt:lpstr>
      <vt:lpstr>Apresentação do PowerPoint</vt:lpstr>
      <vt:lpstr>Comparação visual dos dados antes e depois das transformações </vt:lpstr>
      <vt:lpstr>Imagem do modelo OLAP em estrela</vt:lpstr>
      <vt:lpstr>Lista das métricas criadas, com a respetiva explicação</vt:lpstr>
      <vt:lpstr>Imagens das principais visualizações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BG Henrique Jesus</dc:creator>
  <cp:lastModifiedBy>BG Henrique Jesus</cp:lastModifiedBy>
  <cp:revision>3</cp:revision>
  <dcterms:created xsi:type="dcterms:W3CDTF">2025-07-20T01:34:18Z</dcterms:created>
  <dcterms:modified xsi:type="dcterms:W3CDTF">2025-07-20T13:20:01Z</dcterms:modified>
</cp:coreProperties>
</file>